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5" r:id="rId9"/>
    <p:sldId id="266" r:id="rId10"/>
    <p:sldId id="267" r:id="rId11"/>
    <p:sldId id="268" r:id="rId12"/>
    <p:sldId id="263" r:id="rId13"/>
    <p:sldId id="26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D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37" autoAdjust="0"/>
  </p:normalViewPr>
  <p:slideViewPr>
    <p:cSldViewPr>
      <p:cViewPr>
        <p:scale>
          <a:sx n="75" d="100"/>
          <a:sy n="75" d="100"/>
        </p:scale>
        <p:origin x="-1666" y="-5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C0F40-8C1F-41B8-9B57-2D1E8B782DA7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741C0-6A93-4337-935C-B02125838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937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741C0-6A93-4337-935C-B02125838BE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016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23A8BB5-3668-4366-97CF-CE30D80B75F4}" type="datetimeFigureOut">
              <a:rPr lang="en-US" smtClean="0"/>
              <a:t>7/29/2012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A3EC5DA-0AD1-4FA9-96F4-73ABDE08532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2590800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/>
              <a:t>Direct numerical simulation</a:t>
            </a:r>
            <a:br>
              <a:rPr lang="en-US" i="1" dirty="0" smtClean="0"/>
            </a:br>
            <a:r>
              <a:rPr lang="en-US" i="1" dirty="0" smtClean="0"/>
              <a:t>with Open foam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895600"/>
            <a:ext cx="9144000" cy="381000"/>
          </a:xfrm>
        </p:spPr>
        <p:txBody>
          <a:bodyPr/>
          <a:lstStyle/>
          <a:p>
            <a:pPr algn="ctr"/>
            <a:r>
              <a:rPr lang="en-US" b="1" dirty="0" smtClean="0"/>
              <a:t>Lev </a:t>
            </a:r>
            <a:r>
              <a:rPr lang="en-US" b="1" dirty="0" err="1"/>
              <a:t>Magazinnik</a:t>
            </a:r>
            <a:r>
              <a:rPr lang="en-US" b="1" dirty="0" smtClean="0"/>
              <a:t>*, Yaakov </a:t>
            </a:r>
            <a:r>
              <a:rPr lang="en-US" b="1" dirty="0" err="1" smtClean="0"/>
              <a:t>Nissim</a:t>
            </a:r>
            <a:r>
              <a:rPr lang="en-US" b="1" dirty="0" smtClean="0"/>
              <a:t>, Michael </a:t>
            </a:r>
            <a:r>
              <a:rPr lang="en-US" b="1" dirty="0" err="1"/>
              <a:t>Mond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05000" y="4648200"/>
            <a:ext cx="51816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 smtClean="0"/>
              <a:t>Department of Mechanical Engineering</a:t>
            </a:r>
          </a:p>
          <a:p>
            <a:pPr algn="ctr"/>
            <a:r>
              <a:rPr lang="en-US" dirty="0" smtClean="0"/>
              <a:t>Ben Gurion University of the Negev, Israel</a:t>
            </a:r>
            <a:endParaRPr lang="en-US" dirty="0"/>
          </a:p>
        </p:txBody>
      </p:sp>
      <p:pic>
        <p:nvPicPr>
          <p:cNvPr id="1026" name="Picture 2" descr="C:\Users\Levmag\Desktop\Technion\simvo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638800"/>
            <a:ext cx="886579" cy="110331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92338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35377"/>
            <a:ext cx="6705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Vortexes in turbulent case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pic>
        <p:nvPicPr>
          <p:cNvPr id="2" name="Movie_fluct_turb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39750"/>
            <a:ext cx="9144000" cy="577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35377"/>
            <a:ext cx="6705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Total flow in turbulent  state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pic>
        <p:nvPicPr>
          <p:cNvPr id="2" name="Movie_turb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1200" y="533400"/>
            <a:ext cx="5410199" cy="541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52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Arrow Connector 10"/>
          <p:cNvCxnSpPr/>
          <p:nvPr/>
        </p:nvCxnSpPr>
        <p:spPr>
          <a:xfrm flipH="1">
            <a:off x="4265214" y="2247900"/>
            <a:ext cx="2" cy="1295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210254" y="81648"/>
            <a:ext cx="67056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“Live connection”</a:t>
            </a:r>
          </a:p>
          <a:p>
            <a:pPr algn="ctr"/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MATLAB &amp; OF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sp>
        <p:nvSpPr>
          <p:cNvPr id="2" name="Rounded Rectangle 1"/>
          <p:cNvSpPr/>
          <p:nvPr/>
        </p:nvSpPr>
        <p:spPr>
          <a:xfrm>
            <a:off x="3200400" y="1714500"/>
            <a:ext cx="1753263" cy="533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OF simulation</a:t>
            </a:r>
            <a:endParaRPr lang="en-US" dirty="0"/>
          </a:p>
        </p:txBody>
      </p:sp>
      <p:cxnSp>
        <p:nvCxnSpPr>
          <p:cNvPr id="6" name="Straight Arrow Connector 5"/>
          <p:cNvCxnSpPr>
            <a:stCxn id="2" idx="2"/>
            <a:endCxn id="8" idx="0"/>
          </p:cNvCxnSpPr>
          <p:nvPr/>
        </p:nvCxnSpPr>
        <p:spPr>
          <a:xfrm flipH="1">
            <a:off x="4075707" y="2247900"/>
            <a:ext cx="1325" cy="1295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2895601" y="3543300"/>
            <a:ext cx="2360212" cy="8763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Control algorithm in Matlab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3122213" y="2514600"/>
            <a:ext cx="2133600" cy="533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transfer data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8" idx="2"/>
          </p:cNvCxnSpPr>
          <p:nvPr/>
        </p:nvCxnSpPr>
        <p:spPr>
          <a:xfrm>
            <a:off x="4075707" y="4419600"/>
            <a:ext cx="1323" cy="60452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3200398" y="5024120"/>
            <a:ext cx="1753263" cy="533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New BC </a:t>
            </a:r>
            <a:endParaRPr lang="en-US" dirty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4953661" y="5334000"/>
            <a:ext cx="158579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2" name="Straight Connector 7171"/>
          <p:cNvCxnSpPr/>
          <p:nvPr/>
        </p:nvCxnSpPr>
        <p:spPr>
          <a:xfrm flipH="1" flipV="1">
            <a:off x="6322613" y="2095500"/>
            <a:ext cx="76200" cy="30861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81" name="Straight Arrow Connector 7180"/>
          <p:cNvCxnSpPr/>
          <p:nvPr/>
        </p:nvCxnSpPr>
        <p:spPr>
          <a:xfrm flipH="1">
            <a:off x="4953663" y="2095500"/>
            <a:ext cx="1368950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4959626" y="5181600"/>
            <a:ext cx="1439187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 flipV="1">
            <a:off x="6501351" y="1866902"/>
            <a:ext cx="38100" cy="346709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4953663" y="1866900"/>
            <a:ext cx="1547688" cy="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5408213" y="3124200"/>
            <a:ext cx="2133600" cy="533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transfer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16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sp>
        <p:nvSpPr>
          <p:cNvPr id="7" name="Oval 6"/>
          <p:cNvSpPr/>
          <p:nvPr/>
        </p:nvSpPr>
        <p:spPr>
          <a:xfrm>
            <a:off x="2240280" y="1828800"/>
            <a:ext cx="3246120" cy="2057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63500">
              <a:schemeClr val="accent6">
                <a:tint val="30000"/>
                <a:shade val="95000"/>
                <a:satMod val="300000"/>
                <a:alpha val="50000"/>
              </a:schemeClr>
            </a:glow>
            <a:reflection blurRad="6350" stA="50000" endA="295" endPos="92000" dist="101600" dir="5400000" sy="-100000" algn="bl" rotWithShape="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600" dirty="0" smtClean="0">
                <a:sym typeface="Wingdings" pitchFamily="2" charset="2"/>
              </a:rPr>
              <a:t></a:t>
            </a:r>
            <a:endParaRPr lang="en-US" sz="9600" dirty="0"/>
          </a:p>
        </p:txBody>
      </p:sp>
      <p:sp>
        <p:nvSpPr>
          <p:cNvPr id="10" name="TextBox 9"/>
          <p:cNvSpPr txBox="1"/>
          <p:nvPr/>
        </p:nvSpPr>
        <p:spPr>
          <a:xfrm>
            <a:off x="1981200" y="1010454"/>
            <a:ext cx="461772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Comic Sans MS" pitchFamily="66" charset="0"/>
              </a:rPr>
              <a:t>Thank you for attention ! </a:t>
            </a:r>
            <a:endParaRPr lang="en-US" sz="25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08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207272" y="1090323"/>
                <a:ext cx="5943600" cy="1881477"/>
              </a:xfrm>
              <a:prstGeom prst="rect">
                <a:avLst/>
              </a:prstGeom>
              <a:effectLst>
                <a:glow rad="63500">
                  <a:schemeClr val="accent4">
                    <a:tint val="30000"/>
                    <a:shade val="95000"/>
                    <a:satMod val="300000"/>
                    <a:alpha val="50000"/>
                  </a:schemeClr>
                </a:glow>
                <a:softEdge rad="127000"/>
              </a:effec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Incompressible plane 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Poiseuille flow; 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Numerical domain: 6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×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dirty="0">
                    <a:latin typeface="Times New Roman" pitchFamily="18" charset="0"/>
                    <a:cs typeface="Times New Roman" pitchFamily="18" charset="0"/>
                  </a:rPr>
                  <a:t> ×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3;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𝑅𝑒</m:t>
                        </m:r>
                      </m:e>
                      <m:sub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𝜏</m:t>
                        </m:r>
                      </m:sub>
                    </m:sSub>
                    <m:r>
                      <a:rPr lang="en-US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>
                        <a:latin typeface="Cambria Math"/>
                        <a:cs typeface="Times New Roman" pitchFamily="18" charset="0"/>
                      </a:rPr>
                      <m:t>180</m:t>
                    </m:r>
                    <m:r>
                      <a:rPr lang="en-US">
                        <a:latin typeface="Cambria Math"/>
                        <a:cs typeface="Times New Roman" pitchFamily="18" charset="0"/>
                      </a:rPr>
                      <m:t> </m:t>
                    </m:r>
                    <m:d>
                      <m:d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>
                                <a:latin typeface="Cambria Math"/>
                                <a:cs typeface="Times New Roman" pitchFamily="18" charset="0"/>
                              </a:rPr>
                              <m:t>𝑅𝑒</m:t>
                            </m:r>
                          </m:e>
                          <m:sub>
                            <m:r>
                              <a:rPr lang="en-US">
                                <a:latin typeface="Cambria Math"/>
                                <a:cs typeface="Times New Roman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=</m:t>
                        </m:r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5600</m:t>
                        </m:r>
                      </m:e>
                    </m:d>
                  </m:oMath>
                </a14:m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𝑑𝑃</m:t>
                        </m:r>
                      </m:num>
                      <m:den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𝑑𝑥</m:t>
                        </m:r>
                      </m:den>
                    </m:f>
                    <m:r>
                      <a:rPr lang="en-US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>
                        <a:latin typeface="Cambria Math"/>
                        <a:cs typeface="Times New Roman" pitchFamily="18" charset="0"/>
                      </a:rPr>
                      <m:t>𝑐𝑜𝑛𝑠𝑡</m:t>
                    </m:r>
                    <m:r>
                      <a:rPr lang="en-US" b="0" i="1" smtClean="0"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endParaRPr lang="en-US" b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2 walls: </a:t>
                </a:r>
                <a:r>
                  <a:rPr lang="en-US" dirty="0" err="1" smtClean="0">
                    <a:latin typeface="Times New Roman" pitchFamily="18" charset="0"/>
                    <a:cs typeface="Times New Roman" pitchFamily="18" charset="0"/>
                  </a:rPr>
                  <a:t>noslip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BC; 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en-US" dirty="0" smtClean="0">
                    <a:latin typeface="Times New Roman" pitchFamily="18" charset="0"/>
                    <a:cs typeface="Times New Roman" pitchFamily="18" charset="0"/>
                  </a:rPr>
                  <a:t>other borders: periodic BC.</a:t>
                </a:r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7272" y="1090323"/>
                <a:ext cx="5943600" cy="188147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effectLst>
                <a:glow rad="63500">
                  <a:schemeClr val="accent4">
                    <a:tint val="30000"/>
                    <a:shade val="95000"/>
                    <a:satMod val="300000"/>
                    <a:alpha val="50000"/>
                  </a:schemeClr>
                </a:glow>
                <a:softEdge rad="127000"/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 descr="C:\Users\Levmag\Dropbox\Leva_office\2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79" y="3182048"/>
            <a:ext cx="4419600" cy="28377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2053" name="Picture 5" descr="C:\Users\Levmag\Dropbox\Leva_office\1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182048"/>
            <a:ext cx="4203183" cy="28377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2" name="TextBox 11"/>
          <p:cNvSpPr txBox="1"/>
          <p:nvPr/>
        </p:nvSpPr>
        <p:spPr>
          <a:xfrm>
            <a:off x="1216550" y="609600"/>
            <a:ext cx="5943600" cy="369332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Initial &amp; boundary conditions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35550" y="76200"/>
            <a:ext cx="6705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“Ico_DNS solver”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67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8416154" cy="422397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083877" y="76200"/>
                <a:ext cx="6705600" cy="369332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Transition to turbulence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𝑅𝑒</m:t>
                        </m:r>
                      </m:e>
                      <m:sub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𝜏</m:t>
                        </m:r>
                      </m:sub>
                    </m:sSub>
                    <m:r>
                      <a:rPr lang="en-US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>
                        <a:latin typeface="Cambria Math"/>
                        <a:cs typeface="Times New Roman" pitchFamily="18" charset="0"/>
                      </a:rPr>
                      <m:t>100</m:t>
                    </m:r>
                  </m:oMath>
                </a14:m>
                <a:r>
                  <a:rPr lang="en-US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)</a:t>
                </a:r>
                <a:endParaRPr lang="en-US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877" y="76200"/>
                <a:ext cx="6705600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sp>
        <p:nvSpPr>
          <p:cNvPr id="7" name="Oval 6"/>
          <p:cNvSpPr/>
          <p:nvPr/>
        </p:nvSpPr>
        <p:spPr>
          <a:xfrm>
            <a:off x="3352800" y="3712189"/>
            <a:ext cx="4800600" cy="1621811"/>
          </a:xfrm>
          <a:prstGeom prst="ellipse">
            <a:avLst/>
          </a:prstGeom>
          <a:noFill/>
          <a:ln w="69850" cap="rnd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 rot="19107570">
            <a:off x="1509178" y="2130553"/>
            <a:ext cx="1187493" cy="3597830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02924" y="2667000"/>
            <a:ext cx="1702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Transient state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02033" y="2895600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Queasy steady state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362200" y="3036332"/>
            <a:ext cx="59179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753100" y="3264932"/>
            <a:ext cx="324896" cy="392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60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14400" y="76200"/>
                <a:ext cx="6705600" cy="369332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en-US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Comparison with Benchmark solutions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𝑅𝑒</m:t>
                        </m:r>
                      </m:e>
                      <m:sub>
                        <m:r>
                          <a:rPr lang="en-US">
                            <a:latin typeface="Cambria Math"/>
                            <a:cs typeface="Times New Roman" pitchFamily="18" charset="0"/>
                          </a:rPr>
                          <m:t>𝜏</m:t>
                        </m:r>
                      </m:sub>
                    </m:sSub>
                    <m:r>
                      <a:rPr lang="en-US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en-US">
                        <a:latin typeface="Cambria Math"/>
                        <a:cs typeface="Times New Roman" pitchFamily="18" charset="0"/>
                      </a:rPr>
                      <m:t>180</m:t>
                    </m:r>
                  </m:oMath>
                </a14:m>
                <a:r>
                  <a:rPr lang="en-US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 )</a:t>
                </a:r>
                <a:endParaRPr lang="en-US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76200"/>
                <a:ext cx="6705600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572869"/>
            <a:ext cx="6858000" cy="646331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Moin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&amp; Moser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(1987, JFM,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vol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177) </a:t>
            </a:r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Numerical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domain: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l-GR" sz="1200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× 2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l-GR" sz="1200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(192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×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129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×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160); 4 mill. cells;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Spectral method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6272" y="1295400"/>
            <a:ext cx="6858000" cy="646331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Abe,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Kawamura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Matsuo  (2001, ASME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J. Fluids Eng., vol.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123)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Numerical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domain: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6.4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×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×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3.2 (2048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480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×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512); </a:t>
            </a:r>
            <a:r>
              <a:rPr lang="en-US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500 mill. cells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FDM (4th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2020669"/>
            <a:ext cx="6858000" cy="646331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Present study 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 Numerical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domain: 6 × 2 × 3 (128 × 64 × 128), 1 mill.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cells;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FDM (2th).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4552123" cy="337485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088" y="2895600"/>
            <a:ext cx="4553022" cy="337485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Oval 2"/>
          <p:cNvSpPr/>
          <p:nvPr/>
        </p:nvSpPr>
        <p:spPr>
          <a:xfrm>
            <a:off x="4419600" y="1447800"/>
            <a:ext cx="1219200" cy="381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38600" y="2209800"/>
            <a:ext cx="990600" cy="324534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18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0255" y="59231"/>
            <a:ext cx="6705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“Fluct_DNS solver”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sp>
        <p:nvSpPr>
          <p:cNvPr id="2" name="TextBox 1"/>
          <p:cNvSpPr txBox="1"/>
          <p:nvPr/>
        </p:nvSpPr>
        <p:spPr>
          <a:xfrm>
            <a:off x="5334000" y="1247001"/>
            <a:ext cx="3227458" cy="276999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Perturbations are presented as two vortexes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Levmag\Dropbox\Leva_office\for_presentation\vortex_3_pois.png;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19400"/>
            <a:ext cx="3869851" cy="24134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4102" name="Picture 6" descr="C:\Users\Levmag\Dropbox\Leva_office\for_presentation\vortex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31" y="1662499"/>
            <a:ext cx="3225315" cy="21037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4103" name="Picture 7" descr="C:\Users\Levmag\Dropbox\Leva_office\for_presentation\vortex_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31" y="3962400"/>
            <a:ext cx="3225315" cy="21258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15" name="TextBox 14"/>
          <p:cNvSpPr txBox="1"/>
          <p:nvPr/>
        </p:nvSpPr>
        <p:spPr>
          <a:xfrm>
            <a:off x="1043662" y="2133600"/>
            <a:ext cx="3001725" cy="276999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Driving force: Poiseuille flow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0072" y="609600"/>
            <a:ext cx="6858000" cy="369332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Initial conditions</a:t>
            </a:r>
          </a:p>
        </p:txBody>
      </p:sp>
    </p:spTree>
    <p:extLst>
      <p:ext uri="{BB962C8B-B14F-4D97-AF65-F5344CB8AC3E}">
        <p14:creationId xmlns:p14="http://schemas.microsoft.com/office/powerpoint/2010/main" val="44276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60" y="3429000"/>
            <a:ext cx="5412958" cy="28956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4" name="Rectangle 3"/>
          <p:cNvSpPr/>
          <p:nvPr/>
        </p:nvSpPr>
        <p:spPr>
          <a:xfrm>
            <a:off x="1210255" y="76200"/>
            <a:ext cx="6705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Summery of the test cases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sp>
        <p:nvSpPr>
          <p:cNvPr id="2" name="TextBox 1"/>
          <p:cNvSpPr txBox="1"/>
          <p:nvPr/>
        </p:nvSpPr>
        <p:spPr>
          <a:xfrm>
            <a:off x="6400800" y="1824335"/>
            <a:ext cx="2438400" cy="461665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Perturbations presented as two vortexes.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00801" y="1323201"/>
            <a:ext cx="2362200" cy="276999"/>
          </a:xfrm>
          <a:prstGeom prst="rect">
            <a:avLst/>
          </a:prstGeom>
          <a:effectLst>
            <a:glow rad="63500">
              <a:schemeClr val="accent4">
                <a:tint val="30000"/>
                <a:shade val="95000"/>
                <a:satMod val="300000"/>
                <a:alpha val="50000"/>
              </a:schemeClr>
            </a:glo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Driving force: Poiseuille flow</a:t>
            </a:r>
          </a:p>
        </p:txBody>
      </p:sp>
      <p:sp>
        <p:nvSpPr>
          <p:cNvPr id="9" name="Rectangle 8"/>
          <p:cNvSpPr/>
          <p:nvPr/>
        </p:nvSpPr>
        <p:spPr>
          <a:xfrm>
            <a:off x="4797842" y="3429000"/>
            <a:ext cx="1526758" cy="28956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30" y="612297"/>
            <a:ext cx="5512019" cy="276452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cxnSp>
        <p:nvCxnSpPr>
          <p:cNvPr id="19" name="Straight Connector 18"/>
          <p:cNvCxnSpPr/>
          <p:nvPr/>
        </p:nvCxnSpPr>
        <p:spPr>
          <a:xfrm>
            <a:off x="2795160" y="5334000"/>
            <a:ext cx="201168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2795160" y="4663440"/>
            <a:ext cx="2011681" cy="152400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36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37335E-6 L 0.68316 2.37335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0254" y="35377"/>
            <a:ext cx="6705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Evolution of the flow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pic>
        <p:nvPicPr>
          <p:cNvPr id="7173" name="Picture 5" descr="C:\Users\Levmag\Dropbox\Leva_office\for_presentation\kinet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72" y="609600"/>
            <a:ext cx="7776365" cy="55181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Rounded Rectangle 2"/>
          <p:cNvSpPr/>
          <p:nvPr/>
        </p:nvSpPr>
        <p:spPr>
          <a:xfrm>
            <a:off x="3352800" y="3124200"/>
            <a:ext cx="4563054" cy="25146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2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7606E-6 L 0.00052 0.705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5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35377"/>
            <a:ext cx="6705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Evolution of the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vortexes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pic>
        <p:nvPicPr>
          <p:cNvPr id="1027" name="Picture 3" descr="C:\Users\Levmag\Desktop\Movies\Movie_new\IniT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33600"/>
            <a:ext cx="3757346" cy="27686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28" name="Picture 4" descr="C:\Users\Levmag\Desktop\Movies\Movie_new\IniT_4 - Cop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133600"/>
            <a:ext cx="3810001" cy="27686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2" name="Right Arrow 1"/>
          <p:cNvSpPr/>
          <p:nvPr/>
        </p:nvSpPr>
        <p:spPr>
          <a:xfrm>
            <a:off x="4114800" y="3352801"/>
            <a:ext cx="914400" cy="990600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1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76200"/>
            <a:ext cx="67056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Vortexes in laminar case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488668"/>
            <a:ext cx="9126110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i="1" dirty="0" smtClean="0"/>
              <a:t>Direct numerical simulations with Open Foam</a:t>
            </a:r>
            <a:endParaRPr lang="en-US" i="1" dirty="0"/>
          </a:p>
        </p:txBody>
      </p:sp>
      <p:pic>
        <p:nvPicPr>
          <p:cNvPr id="3" name="Movie_fluct_lamin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39750"/>
            <a:ext cx="9144000" cy="577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2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3044</TotalTime>
  <Words>375</Words>
  <Application>Microsoft Office PowerPoint</Application>
  <PresentationFormat>On-screen Show (4:3)</PresentationFormat>
  <Paragraphs>70</Paragraphs>
  <Slides>13</Slides>
  <Notes>12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Technic</vt:lpstr>
      <vt:lpstr>Direct numerical simulation with Open foam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 of the Transition to Turbulence in Shear Flows</dc:title>
  <dc:creator>Levmag</dc:creator>
  <cp:lastModifiedBy>Levmag</cp:lastModifiedBy>
  <cp:revision>51</cp:revision>
  <dcterms:created xsi:type="dcterms:W3CDTF">2012-07-27T07:08:57Z</dcterms:created>
  <dcterms:modified xsi:type="dcterms:W3CDTF">2012-07-29T14:52:53Z</dcterms:modified>
</cp:coreProperties>
</file>